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72" r:id="rId3"/>
    <p:sldId id="273" r:id="rId4"/>
    <p:sldId id="293" r:id="rId5"/>
    <p:sldId id="279" r:id="rId6"/>
    <p:sldId id="281" r:id="rId7"/>
    <p:sldId id="276" r:id="rId8"/>
    <p:sldId id="297" r:id="rId9"/>
    <p:sldId id="301" r:id="rId10"/>
    <p:sldId id="299" r:id="rId11"/>
    <p:sldId id="300" r:id="rId12"/>
    <p:sldId id="303" r:id="rId13"/>
    <p:sldId id="310" r:id="rId14"/>
    <p:sldId id="311" r:id="rId15"/>
    <p:sldId id="313" r:id="rId16"/>
    <p:sldId id="298" r:id="rId17"/>
    <p:sldId id="302" r:id="rId18"/>
    <p:sldId id="314" r:id="rId19"/>
    <p:sldId id="315" r:id="rId20"/>
    <p:sldId id="305" r:id="rId21"/>
    <p:sldId id="307" r:id="rId22"/>
    <p:sldId id="309" r:id="rId23"/>
    <p:sldId id="306" r:id="rId24"/>
    <p:sldId id="308" r:id="rId25"/>
    <p:sldId id="312" r:id="rId26"/>
    <p:sldId id="26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64" y="68"/>
      </p:cViewPr>
      <p:guideLst>
        <p:guide orient="horz" pos="2181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6T06:57:22.1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797205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6600" b="1" spc="-150">
                <a:solidFill>
                  <a:schemeClr val="bg1"/>
                </a:solidFill>
                <a:latin typeface="+mj-ea"/>
                <a:ea typeface="+mj-ea"/>
              </a:rPr>
              <a:t>고려대학교  </a:t>
            </a:r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수강신청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조장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김세중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조원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</a:rPr>
              <a:t>주상길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용지민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</a:rPr>
              <a:t>송병화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</a:rPr>
              <a:t>김솔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강의 목록 조회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CA3DC0C-87AE-6D23-620A-BDD755EE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38" y="841481"/>
            <a:ext cx="7123163" cy="55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1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강의 등록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,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삭제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0B95E9C-2F0E-E0C9-D34C-325C1938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829" y="1486759"/>
            <a:ext cx="8183117" cy="2600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19FE09-8C5C-B27B-1E47-9D233366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391" y="3964304"/>
            <a:ext cx="6830750" cy="25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3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장바구니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B724FE3-598A-A0EE-3AF3-4402C8759497}"/>
              </a:ext>
            </a:extLst>
          </p:cNvPr>
          <p:cNvGraphicFramePr>
            <a:graphicFrameLocks noGrp="1"/>
          </p:cNvGraphicFramePr>
          <p:nvPr/>
        </p:nvGraphicFramePr>
        <p:xfrm>
          <a:off x="751542" y="1769494"/>
          <a:ext cx="10688916" cy="371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86">
                  <a:extLst>
                    <a:ext uri="{9D8B030D-6E8A-4147-A177-3AD203B41FA5}">
                      <a16:colId xmlns:a16="http://schemas.microsoft.com/office/drawing/2014/main" val="3919276705"/>
                    </a:ext>
                  </a:extLst>
                </a:gridCol>
                <a:gridCol w="1781486">
                  <a:extLst>
                    <a:ext uri="{9D8B030D-6E8A-4147-A177-3AD203B41FA5}">
                      <a16:colId xmlns:a16="http://schemas.microsoft.com/office/drawing/2014/main" val="452682653"/>
                    </a:ext>
                  </a:extLst>
                </a:gridCol>
                <a:gridCol w="1781486">
                  <a:extLst>
                    <a:ext uri="{9D8B030D-6E8A-4147-A177-3AD203B41FA5}">
                      <a16:colId xmlns:a16="http://schemas.microsoft.com/office/drawing/2014/main" val="1334875590"/>
                    </a:ext>
                  </a:extLst>
                </a:gridCol>
                <a:gridCol w="1781486">
                  <a:extLst>
                    <a:ext uri="{9D8B030D-6E8A-4147-A177-3AD203B41FA5}">
                      <a16:colId xmlns:a16="http://schemas.microsoft.com/office/drawing/2014/main" val="1202041241"/>
                    </a:ext>
                  </a:extLst>
                </a:gridCol>
                <a:gridCol w="1781486">
                  <a:extLst>
                    <a:ext uri="{9D8B030D-6E8A-4147-A177-3AD203B41FA5}">
                      <a16:colId xmlns:a16="http://schemas.microsoft.com/office/drawing/2014/main" val="1713984038"/>
                    </a:ext>
                  </a:extLst>
                </a:gridCol>
                <a:gridCol w="1781486">
                  <a:extLst>
                    <a:ext uri="{9D8B030D-6E8A-4147-A177-3AD203B41FA5}">
                      <a16:colId xmlns:a16="http://schemas.microsoft.com/office/drawing/2014/main" val="1407438453"/>
                    </a:ext>
                  </a:extLst>
                </a:gridCol>
              </a:tblGrid>
              <a:tr h="80066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요청 </a:t>
                      </a:r>
                      <a:r>
                        <a:rPr lang="en-US" altLang="ko-KR" sz="1600" b="0" dirty="0"/>
                        <a:t>URL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서블릿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요청 방식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Model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View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38602"/>
                  </a:ext>
                </a:extLst>
              </a:tr>
              <a:tr h="800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장바구니 화면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/cart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CartController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GET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CartDAO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CourseDAO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ClassDAO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DepartmentDAO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EnrollmentDAO</a:t>
                      </a:r>
                      <a:endParaRPr lang="en-US" altLang="ko-KR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cartList.jsp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28113"/>
                  </a:ext>
                </a:extLst>
              </a:tr>
              <a:tr h="800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장바구니 추가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/cart/add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CartAddServlet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POST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CartDAO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ClassDAO</a:t>
                      </a:r>
                      <a:endParaRPr lang="en-US" altLang="ko-KR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cartList.jsp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796"/>
                  </a:ext>
                </a:extLst>
              </a:tr>
              <a:tr h="800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장바구니 삭제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/cart/delete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CartDeleteServlet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POST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CartDAO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ClassDAO</a:t>
                      </a:r>
                      <a:endParaRPr lang="en-US" altLang="ko-KR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cartList.jsp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945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79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관심 목록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B724FE3-598A-A0EE-3AF3-4402C8759497}"/>
              </a:ext>
            </a:extLst>
          </p:cNvPr>
          <p:cNvGraphicFramePr>
            <a:graphicFrameLocks noGrp="1"/>
          </p:cNvGraphicFramePr>
          <p:nvPr/>
        </p:nvGraphicFramePr>
        <p:xfrm>
          <a:off x="165846" y="1720099"/>
          <a:ext cx="11860308" cy="3468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718">
                  <a:extLst>
                    <a:ext uri="{9D8B030D-6E8A-4147-A177-3AD203B41FA5}">
                      <a16:colId xmlns:a16="http://schemas.microsoft.com/office/drawing/2014/main" val="3919276705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452682653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1334875590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1202041241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1713984038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1407438453"/>
                    </a:ext>
                  </a:extLst>
                </a:gridCol>
              </a:tblGrid>
              <a:tr h="80066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요청 </a:t>
                      </a:r>
                      <a:r>
                        <a:rPr lang="en-US" altLang="ko-KR" sz="1600" b="0" dirty="0"/>
                        <a:t>URL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서블릿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요청 방식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Model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View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38602"/>
                  </a:ext>
                </a:extLst>
              </a:tr>
              <a:tr h="800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관심 목록 화면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</a:t>
                      </a:r>
                      <a:r>
                        <a:rPr lang="en-US" altLang="ko-KR" sz="1600" dirty="0" err="1"/>
                        <a:t>wishlist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WishlistController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GET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CourseDAO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ClassDAO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DepartmentDAO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wishlist.jsp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28113"/>
                  </a:ext>
                </a:extLst>
              </a:tr>
              <a:tr h="800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관심 목록 추가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</a:t>
                      </a:r>
                      <a:r>
                        <a:rPr lang="en-US" altLang="ko-KR" sz="1600" dirty="0" err="1"/>
                        <a:t>wishlist</a:t>
                      </a:r>
                      <a:r>
                        <a:rPr lang="en-US" altLang="ko-KR" sz="1600" dirty="0"/>
                        <a:t>/add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WishlistAddServlet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POST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ClassDAO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wishlist.jsp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796"/>
                  </a:ext>
                </a:extLst>
              </a:tr>
              <a:tr h="800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관심 목록 삭제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</a:t>
                      </a:r>
                      <a:r>
                        <a:rPr lang="en-US" altLang="ko-KR" sz="1600" dirty="0" err="1"/>
                        <a:t>wishlist</a:t>
                      </a:r>
                      <a:r>
                        <a:rPr lang="en-US" altLang="ko-KR" sz="1600" dirty="0"/>
                        <a:t>/delete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WishlistDeleteServlet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POST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ClassDAO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wishlist.jsp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945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52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관심 목록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B724FE3-598A-A0EE-3AF3-4402C8759497}"/>
              </a:ext>
            </a:extLst>
          </p:cNvPr>
          <p:cNvGraphicFramePr>
            <a:graphicFrameLocks noGrp="1"/>
          </p:cNvGraphicFramePr>
          <p:nvPr/>
        </p:nvGraphicFramePr>
        <p:xfrm>
          <a:off x="165846" y="1720099"/>
          <a:ext cx="11860308" cy="3468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718">
                  <a:extLst>
                    <a:ext uri="{9D8B030D-6E8A-4147-A177-3AD203B41FA5}">
                      <a16:colId xmlns:a16="http://schemas.microsoft.com/office/drawing/2014/main" val="3919276705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452682653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1334875590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1202041241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1713984038"/>
                    </a:ext>
                  </a:extLst>
                </a:gridCol>
                <a:gridCol w="1976718">
                  <a:extLst>
                    <a:ext uri="{9D8B030D-6E8A-4147-A177-3AD203B41FA5}">
                      <a16:colId xmlns:a16="http://schemas.microsoft.com/office/drawing/2014/main" val="1407438453"/>
                    </a:ext>
                  </a:extLst>
                </a:gridCol>
              </a:tblGrid>
              <a:tr h="80066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요청 </a:t>
                      </a:r>
                      <a:r>
                        <a:rPr lang="en-US" altLang="ko-KR" sz="1600" b="0" dirty="0"/>
                        <a:t>URL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서블릿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요청 방식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Model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View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38602"/>
                  </a:ext>
                </a:extLst>
              </a:tr>
              <a:tr h="800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관심 목록 화면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</a:t>
                      </a:r>
                      <a:r>
                        <a:rPr lang="en-US" altLang="ko-KR" sz="1600" dirty="0" err="1"/>
                        <a:t>wishlist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WishlistController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GET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CourseDAO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ClassDAO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DepartmentDAO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wishlist.jsp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28113"/>
                  </a:ext>
                </a:extLst>
              </a:tr>
              <a:tr h="800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관심 목록 추가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</a:t>
                      </a:r>
                      <a:r>
                        <a:rPr lang="en-US" altLang="ko-KR" sz="1600" dirty="0" err="1"/>
                        <a:t>wishlist</a:t>
                      </a:r>
                      <a:r>
                        <a:rPr lang="en-US" altLang="ko-KR" sz="1600" dirty="0"/>
                        <a:t>/add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WishlistAddServlet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POST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ClassDAO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wishlist.jsp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796"/>
                  </a:ext>
                </a:extLst>
              </a:tr>
              <a:tr h="800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관심 목록 삭제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</a:t>
                      </a:r>
                      <a:r>
                        <a:rPr lang="en-US" altLang="ko-KR" sz="1600" dirty="0" err="1"/>
                        <a:t>wishlist</a:t>
                      </a:r>
                      <a:r>
                        <a:rPr lang="en-US" altLang="ko-KR" sz="1600" dirty="0"/>
                        <a:t>/delete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WishlistDeleteServlet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POST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WishlistDAO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ClassDAO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wishlist.jsp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945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439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시간표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231C18-8904-BFEB-DC70-ACE711C6A5E4}"/>
              </a:ext>
            </a:extLst>
          </p:cNvPr>
          <p:cNvSpPr txBox="1"/>
          <p:nvPr/>
        </p:nvSpPr>
        <p:spPr>
          <a:xfrm>
            <a:off x="1703219" y="908229"/>
            <a:ext cx="8785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시간표 생성을 위한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 Table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취합하여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JSP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렌더링용 표데이터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구현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EBD0A5-3E57-F94B-7818-C58B4ABA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5" y="1870503"/>
            <a:ext cx="9417132" cy="1896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948FBC-32C2-E8CD-EA5D-AFF647A2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3" y="3786019"/>
            <a:ext cx="8916495" cy="25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9900" b="1" dirty="0">
                  <a:solidFill>
                    <a:prstClr val="white"/>
                  </a:solidFill>
                  <a:latin typeface="Pretendard Black"/>
                  <a:ea typeface="+mj-ea"/>
                </a:rPr>
                <a:t>4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+mj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rPr>
                <a:t>화면 구성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309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로그인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0E5679E-99BB-75B6-0AD8-A7615235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1" y="1240692"/>
            <a:ext cx="8871303" cy="3781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AD624F-7D39-035B-DBD3-2D449398E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147" y="5124626"/>
            <a:ext cx="4572638" cy="1162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05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442988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수강신청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716" y="924873"/>
            <a:ext cx="11542568" cy="50082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87305" y="564469"/>
            <a:ext cx="4439269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6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442988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수강신청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9231" y="955087"/>
            <a:ext cx="11633538" cy="51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7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흐름도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데이터베이스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명세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화면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장바구니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A67E412-4FB3-7659-74B3-477E72CD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929375"/>
            <a:ext cx="8888065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29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장바구니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469BF9E-DBF0-8F74-3AC2-84CD9E39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12" y="908229"/>
            <a:ext cx="10592110" cy="51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4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장바구니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6A3AB72-6E5B-AE0C-A992-41BDB719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4" y="1008103"/>
            <a:ext cx="10856225" cy="53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6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관심 목록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9A609E5-1057-ED3D-9DBC-3A3A1579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30" y="910322"/>
            <a:ext cx="887853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6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관심 목록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1AC6D04-C05F-BF7E-EFDD-C3E1BF23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7" y="1077223"/>
            <a:ext cx="9914965" cy="48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75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시간표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B090F6-2C44-B674-6B7C-E38D36B2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86" y="1129892"/>
            <a:ext cx="8724631" cy="508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4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흐름도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흐름도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9FA30E6-11DA-3561-3E29-B215018E2A64}"/>
                  </a:ext>
                </a:extLst>
              </p14:cNvPr>
              <p14:cNvContentPartPr/>
              <p14:nvPr/>
            </p14:nvContentPartPr>
            <p14:xfrm>
              <a:off x="3197088" y="599054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9FA30E6-11DA-3561-3E29-B215018E2A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9448" y="563054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BCC1F23-85AD-BE91-C4C2-5FCAB259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388" y="821212"/>
            <a:ext cx="7785452" cy="58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79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6471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데이터베이스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50434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DB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ERD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83ECAE4-8CC2-71F7-F57E-D4AA8DEE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82" y="721264"/>
            <a:ext cx="8669741" cy="57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283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DB TABLE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594DF4C-76D1-6199-B58E-BA0989B0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1474130"/>
            <a:ext cx="3956541" cy="39097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BDA1C9-E51B-D7DD-05D9-3F6CB4A18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27" y="1401693"/>
            <a:ext cx="3753146" cy="39821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3348FF-E1B5-5C7D-B333-46A047F4D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081" y="2093981"/>
            <a:ext cx="4034634" cy="26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9900" b="1" dirty="0">
                  <a:solidFill>
                    <a:prstClr val="white"/>
                  </a:solidFill>
                  <a:latin typeface="Pretendard Black"/>
                  <a:ea typeface="+mj-ea"/>
                </a:rPr>
                <a:t>3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+mj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4800" b="1" spc="-300" dirty="0">
                  <a:solidFill>
                    <a:prstClr val="white"/>
                  </a:solidFill>
                  <a:latin typeface="Pretendard"/>
                </a:rPr>
                <a:t>개발 명세</a:t>
              </a:r>
              <a:endParaRPr kumimoji="0" lang="ko-KR" altLang="en-US" sz="48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1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C6AC8-847F-5196-7B91-A183FDD9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9226E1-3DF7-30EA-1696-FC0B8274B1E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EBDB82-4B9A-BFB2-C92A-E0034D44530F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CAB46-2C75-0139-0A93-0398226EAB9A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로그인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065A09F-2002-68BA-1C99-7CF3F6BD212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7AAB935-6748-584C-9E03-C9F15870F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28620"/>
              </p:ext>
            </p:extLst>
          </p:nvPr>
        </p:nvGraphicFramePr>
        <p:xfrm>
          <a:off x="1597524" y="2470375"/>
          <a:ext cx="8996952" cy="172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492">
                  <a:extLst>
                    <a:ext uri="{9D8B030D-6E8A-4147-A177-3AD203B41FA5}">
                      <a16:colId xmlns:a16="http://schemas.microsoft.com/office/drawing/2014/main" val="734390211"/>
                    </a:ext>
                  </a:extLst>
                </a:gridCol>
                <a:gridCol w="1499492">
                  <a:extLst>
                    <a:ext uri="{9D8B030D-6E8A-4147-A177-3AD203B41FA5}">
                      <a16:colId xmlns:a16="http://schemas.microsoft.com/office/drawing/2014/main" val="1824402786"/>
                    </a:ext>
                  </a:extLst>
                </a:gridCol>
                <a:gridCol w="1499492">
                  <a:extLst>
                    <a:ext uri="{9D8B030D-6E8A-4147-A177-3AD203B41FA5}">
                      <a16:colId xmlns:a16="http://schemas.microsoft.com/office/drawing/2014/main" val="3942977261"/>
                    </a:ext>
                  </a:extLst>
                </a:gridCol>
                <a:gridCol w="1499492">
                  <a:extLst>
                    <a:ext uri="{9D8B030D-6E8A-4147-A177-3AD203B41FA5}">
                      <a16:colId xmlns:a16="http://schemas.microsoft.com/office/drawing/2014/main" val="2059756012"/>
                    </a:ext>
                  </a:extLst>
                </a:gridCol>
                <a:gridCol w="1499492">
                  <a:extLst>
                    <a:ext uri="{9D8B030D-6E8A-4147-A177-3AD203B41FA5}">
                      <a16:colId xmlns:a16="http://schemas.microsoft.com/office/drawing/2014/main" val="1152532981"/>
                    </a:ext>
                  </a:extLst>
                </a:gridCol>
                <a:gridCol w="1499492">
                  <a:extLst>
                    <a:ext uri="{9D8B030D-6E8A-4147-A177-3AD203B41FA5}">
                      <a16:colId xmlns:a16="http://schemas.microsoft.com/office/drawing/2014/main" val="1832355134"/>
                    </a:ext>
                  </a:extLst>
                </a:gridCol>
              </a:tblGrid>
              <a:tr h="575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요청 </a:t>
                      </a:r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Servlet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55377"/>
                  </a:ext>
                </a:extLst>
              </a:tr>
              <a:tr h="575036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로그인</a:t>
                      </a:r>
                    </a:p>
                  </a:txBody>
                  <a:tcPr>
                    <a:solidFill>
                      <a:srgbClr val="E7E8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Login</a:t>
                      </a:r>
                      <a:endParaRPr lang="ko-KR" altLang="en-US" dirty="0"/>
                    </a:p>
                  </a:txBody>
                  <a:tcPr>
                    <a:solidFill>
                      <a:srgbClr val="E7E8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LogInServlet</a:t>
                      </a:r>
                      <a:endParaRPr lang="ko-KR" altLang="en-US" dirty="0"/>
                    </a:p>
                  </a:txBody>
                  <a:tcPr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>
                    <a:solidFill>
                      <a:srgbClr val="E7E8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Index.jsp</a:t>
                      </a:r>
                      <a:endParaRPr lang="ko-KR" altLang="en-US" dirty="0"/>
                    </a:p>
                  </a:txBody>
                  <a:tcPr>
                    <a:solidFill>
                      <a:srgbClr val="E7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54731"/>
                  </a:ext>
                </a:extLst>
              </a:tr>
              <a:tr h="5750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/>
                        <a:t>StudentDAO</a:t>
                      </a:r>
                      <a:endParaRPr lang="ko-KR" altLang="en-US" dirty="0"/>
                    </a:p>
                  </a:txBody>
                  <a:tcPr>
                    <a:solidFill>
                      <a:srgbClr val="E7E8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E7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05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05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288</Words>
  <Application>Microsoft Office PowerPoint</Application>
  <PresentationFormat>와이드스크린</PresentationFormat>
  <Paragraphs>165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세중 김</cp:lastModifiedBy>
  <cp:revision>57</cp:revision>
  <dcterms:created xsi:type="dcterms:W3CDTF">2022-08-03T01:14:38Z</dcterms:created>
  <dcterms:modified xsi:type="dcterms:W3CDTF">2024-10-16T01:02:24Z</dcterms:modified>
  <cp:version/>
</cp:coreProperties>
</file>